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 id="2147483696" r:id="rId3"/>
    <p:sldMasterId id="2147483708" r:id="rId4"/>
    <p:sldMasterId id="2147483720" r:id="rId5"/>
    <p:sldMasterId id="2147483732" r:id="rId6"/>
  </p:sldMasterIdLst>
  <p:notesMasterIdLst>
    <p:notesMasterId r:id="rId19"/>
  </p:notesMasterIdLst>
  <p:sldIdLst>
    <p:sldId id="264" r:id="rId7"/>
    <p:sldId id="256" r:id="rId8"/>
    <p:sldId id="265" r:id="rId9"/>
    <p:sldId id="263" r:id="rId10"/>
    <p:sldId id="258" r:id="rId11"/>
    <p:sldId id="259" r:id="rId12"/>
    <p:sldId id="260" r:id="rId13"/>
    <p:sldId id="257" r:id="rId14"/>
    <p:sldId id="261" r:id="rId15"/>
    <p:sldId id="262" r:id="rId16"/>
    <p:sldId id="266" r:id="rId17"/>
    <p:sldId id="267"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906"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63A877-32E4-400F-A125-21EF4194423F}" type="datetimeFigureOut">
              <a:rPr lang="de-DE" smtClean="0"/>
              <a:pPr/>
              <a:t>25.04.2010</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C7E74E-E80B-438E-A267-36412BCB1479}" type="slidenum">
              <a:rPr lang="de-DE" smtClean="0"/>
              <a:pPr/>
              <a:t>‹#›</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fld id="{91C7E74E-E80B-438E-A267-36412BCB1479}" type="slidenum">
              <a:rPr lang="de-DE" smtClean="0"/>
              <a:pPr/>
              <a:t>7</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fld id="{91C7E74E-E80B-438E-A267-36412BCB1479}"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19" name="Footer Placeholder 18"/>
          <p:cNvSpPr>
            <a:spLocks noGrp="1"/>
          </p:cNvSpPr>
          <p:nvPr>
            <p:ph type="ftr" sz="quarter" idx="11"/>
          </p:nvPr>
        </p:nvSpPr>
        <p:spPr/>
        <p:txBody>
          <a:bodyPr/>
          <a:lstStyle/>
          <a:p>
            <a:endParaRPr lang="de-DE"/>
          </a:p>
        </p:txBody>
      </p:sp>
      <p:sp>
        <p:nvSpPr>
          <p:cNvPr id="27" name="Slide Number Placeholder 26"/>
          <p:cNvSpPr>
            <a:spLocks noGrp="1"/>
          </p:cNvSpPr>
          <p:nvPr>
            <p:ph type="sldNum" sz="quarter" idx="12"/>
          </p:nvPr>
        </p:nvSpPr>
        <p:spPr/>
        <p:txBody>
          <a:bodyPr/>
          <a:lstStyle/>
          <a:p>
            <a:fld id="{5221088C-4B06-420A-BE92-AD3B8AF12A6B}" type="slidenum">
              <a:rPr lang="de-DE" smtClean="0"/>
              <a:pPr/>
              <a:t>‹#›</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922511E-E2C3-4807-9DCE-DE2876D5AEC1}" type="datetimeFigureOut">
              <a:rPr lang="de-DE" smtClean="0"/>
              <a:pPr/>
              <a:t>25.04.2010</a:t>
            </a:fld>
            <a:endParaRPr lang="de-DE"/>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de-DE"/>
          </a:p>
        </p:txBody>
      </p:sp>
      <p:sp>
        <p:nvSpPr>
          <p:cNvPr id="7" name="Slide Number Placeholder 6"/>
          <p:cNvSpPr>
            <a:spLocks noGrp="1"/>
          </p:cNvSpPr>
          <p:nvPr>
            <p:ph type="sldNum" sz="quarter" idx="12"/>
          </p:nvPr>
        </p:nvSpPr>
        <p:spPr>
          <a:xfrm>
            <a:off x="8339328" y="1170432"/>
            <a:ext cx="733864" cy="201168"/>
          </a:xfrm>
        </p:spPr>
        <p:txBody>
          <a:bodyPr/>
          <a:lstStyle/>
          <a:p>
            <a:fld id="{5221088C-4B06-420A-BE92-AD3B8AF12A6B}" type="slidenum">
              <a:rPr lang="de-DE" smtClean="0"/>
              <a:pPr/>
              <a:t>‹#›</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a:xfrm>
            <a:off x="2640597" y="6377459"/>
            <a:ext cx="3836404" cy="365125"/>
          </a:xfrm>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2" name="Footer Placeholder 1"/>
          <p:cNvSpPr>
            <a:spLocks noGrp="1"/>
          </p:cNvSpPr>
          <p:nvPr>
            <p:ph type="ftr" sz="quarter" idx="11"/>
          </p:nvPr>
        </p:nvSpPr>
        <p:spPr/>
        <p:txBody>
          <a:bodyPr/>
          <a:lstStyle/>
          <a:p>
            <a:endParaRPr lang="de-DE"/>
          </a:p>
        </p:txBody>
      </p:sp>
      <p:sp>
        <p:nvSpPr>
          <p:cNvPr id="15" name="Slide Number Placeholder 14"/>
          <p:cNvSpPr>
            <a:spLocks noGrp="1"/>
          </p:cNvSpPr>
          <p:nvPr>
            <p:ph type="sldNum" sz="quarter" idx="12"/>
          </p:nvPr>
        </p:nvSpPr>
        <p:spPr>
          <a:xfrm>
            <a:off x="8229600" y="6473952"/>
            <a:ext cx="758952" cy="246888"/>
          </a:xfrm>
        </p:spPr>
        <p:txBody>
          <a:bodyPr/>
          <a:lstStyle/>
          <a:p>
            <a:fld id="{5221088C-4B06-420A-BE92-AD3B8AF12A6B}" type="slidenum">
              <a:rPr lang="de-DE" smtClean="0"/>
              <a:pPr/>
              <a:t>‹#›</a:t>
            </a:fld>
            <a:endParaRPr lang="de-D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19" name="Footer Placeholder 18"/>
          <p:cNvSpPr>
            <a:spLocks noGrp="1"/>
          </p:cNvSpPr>
          <p:nvPr>
            <p:ph type="ftr" sz="quarter" idx="11"/>
          </p:nvPr>
        </p:nvSpPr>
        <p:spPr>
          <a:xfrm>
            <a:off x="3581400" y="76200"/>
            <a:ext cx="2895600" cy="288925"/>
          </a:xfrm>
        </p:spPr>
        <p:txBody>
          <a:bodyPr/>
          <a:lstStyle/>
          <a:p>
            <a:endParaRPr lang="de-DE"/>
          </a:p>
        </p:txBody>
      </p:sp>
      <p:sp>
        <p:nvSpPr>
          <p:cNvPr id="16" name="Slide Number Placeholder 15"/>
          <p:cNvSpPr>
            <a:spLocks noGrp="1"/>
          </p:cNvSpPr>
          <p:nvPr>
            <p:ph type="sldNum" sz="quarter" idx="12"/>
          </p:nvPr>
        </p:nvSpPr>
        <p:spPr>
          <a:xfrm>
            <a:off x="8229600" y="6473952"/>
            <a:ext cx="758952" cy="246888"/>
          </a:xfrm>
        </p:spPr>
        <p:txBody>
          <a:bodyPr/>
          <a:lstStyle/>
          <a:p>
            <a:fld id="{5221088C-4B06-420A-BE92-AD3B8AF12A6B}" type="slidenum">
              <a:rPr lang="de-DE" smtClean="0"/>
              <a:pPr/>
              <a:t>‹#›</a:t>
            </a:fld>
            <a:endParaRPr lang="de-D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11" name="Footer Placeholder 10"/>
          <p:cNvSpPr>
            <a:spLocks noGrp="1"/>
          </p:cNvSpPr>
          <p:nvPr>
            <p:ph type="ftr" sz="quarter" idx="11"/>
          </p:nvPr>
        </p:nvSpPr>
        <p:spPr/>
        <p:txBody>
          <a:bodyPr/>
          <a:lstStyle/>
          <a:p>
            <a:endParaRPr lang="de-DE"/>
          </a:p>
        </p:txBody>
      </p:sp>
      <p:sp>
        <p:nvSpPr>
          <p:cNvPr id="16" name="Slide Number Placeholder 15"/>
          <p:cNvSpPr>
            <a:spLocks noGrp="1"/>
          </p:cNvSpPr>
          <p:nvPr>
            <p:ph type="sldNum" sz="quarter" idx="12"/>
          </p:nvPr>
        </p:nvSpPr>
        <p:spPr/>
        <p:txBody>
          <a:bodyPr/>
          <a:lstStyle/>
          <a:p>
            <a:fld id="{5221088C-4B06-420A-BE92-AD3B8AF12A6B}" type="slidenum">
              <a:rPr lang="de-DE" smtClean="0"/>
              <a:pPr/>
              <a:t>‹#›</a:t>
            </a:fld>
            <a:endParaRPr lang="de-DE"/>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10" name="Footer Placeholder 9"/>
          <p:cNvSpPr>
            <a:spLocks noGrp="1"/>
          </p:cNvSpPr>
          <p:nvPr>
            <p:ph type="ftr" sz="quarter" idx="11"/>
          </p:nvPr>
        </p:nvSpPr>
        <p:spPr/>
        <p:txBody>
          <a:bodyPr/>
          <a:lstStyle/>
          <a:p>
            <a:endParaRPr lang="de-DE"/>
          </a:p>
        </p:txBody>
      </p:sp>
      <p:sp>
        <p:nvSpPr>
          <p:cNvPr id="31" name="Slide Number Placeholder 30"/>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8" name="Slide Number Placeholder 7"/>
          <p:cNvSpPr>
            <a:spLocks noGrp="1"/>
          </p:cNvSpPr>
          <p:nvPr>
            <p:ph type="sldNum" sz="quarter" idx="11"/>
          </p:nvPr>
        </p:nvSpPr>
        <p:spPr/>
        <p:txBody>
          <a:bodyPr/>
          <a:lstStyle/>
          <a:p>
            <a:fld id="{5221088C-4B06-420A-BE92-AD3B8AF12A6B}" type="slidenum">
              <a:rPr lang="de-DE" smtClean="0"/>
              <a:pPr/>
              <a:t>‹#›</a:t>
            </a:fld>
            <a:endParaRPr lang="de-DE"/>
          </a:p>
        </p:txBody>
      </p:sp>
      <p:sp>
        <p:nvSpPr>
          <p:cNvPr id="9" name="Footer Placeholder 8"/>
          <p:cNvSpPr>
            <a:spLocks noGrp="1"/>
          </p:cNvSpPr>
          <p:nvPr>
            <p:ph type="ftr" sz="quarter" idx="12"/>
          </p:nvPr>
        </p:nvSpPr>
        <p:spPr/>
        <p:txBody>
          <a:bodyPr/>
          <a:lstStyle/>
          <a:p>
            <a:endParaRPr lang="de-DE"/>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a:xfrm>
            <a:off x="8229600" y="6477000"/>
            <a:ext cx="762000" cy="246888"/>
          </a:xfrm>
        </p:spPr>
        <p:txBody>
          <a:bodyPr/>
          <a:lstStyle/>
          <a:p>
            <a:fld id="{5221088C-4B06-420A-BE92-AD3B8AF12A6B}" type="slidenum">
              <a:rPr lang="de-DE" smtClean="0"/>
              <a:pPr/>
              <a:t>‹#›</a:t>
            </a:fld>
            <a:endParaRPr lang="de-DE"/>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21" name="Footer Placeholder 20"/>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24" name="Footer Placeholder 23"/>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29" name="Footer Placeholder 28"/>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31" name="Slide Number Placeholder 30"/>
          <p:cNvSpPr>
            <a:spLocks noGrp="1"/>
          </p:cNvSpPr>
          <p:nvPr>
            <p:ph type="sldNum" sz="quarter" idx="12"/>
          </p:nvPr>
        </p:nvSpPr>
        <p:spPr/>
        <p:txBody>
          <a:bodyPr/>
          <a:lstStyle/>
          <a:p>
            <a:fld id="{5221088C-4B06-420A-BE92-AD3B8AF12A6B}" type="slidenum">
              <a:rPr lang="de-DE" smtClean="0"/>
              <a:pPr/>
              <a:t>‹#›</a:t>
            </a:fld>
            <a:endParaRPr lang="de-DE"/>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a:xfrm>
            <a:off x="8156448" y="6422064"/>
            <a:ext cx="762000" cy="365125"/>
          </a:xfrm>
        </p:spPr>
        <p:txBody>
          <a:bodyPr/>
          <a:lstStyle/>
          <a:p>
            <a:fld id="{5221088C-4B06-420A-BE92-AD3B8AF12A6B}" type="slidenum">
              <a:rPr lang="de-DE" smtClean="0"/>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E922511E-E2C3-4807-9DCE-DE2876D5AEC1}" type="datetimeFigureOut">
              <a:rPr lang="de-DE" smtClean="0"/>
              <a:pPr/>
              <a:t>25.04.2010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5221088C-4B06-420A-BE92-AD3B8AF12A6B}"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922511E-E2C3-4807-9DCE-DE2876D5AEC1}" type="datetimeFigureOut">
              <a:rPr lang="de-DE" smtClean="0"/>
              <a:pPr/>
              <a:t>25.04.2010</a:t>
            </a:fld>
            <a:endParaRPr lang="de-DE"/>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de-DE"/>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221088C-4B06-420A-BE92-AD3B8AF12A6B}" type="slidenum">
              <a:rPr lang="de-DE" smtClean="0"/>
              <a:pPr/>
              <a:t>‹#›</a:t>
            </a:fld>
            <a:endParaRPr lang="de-D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922511E-E2C3-4807-9DCE-DE2876D5AEC1}" type="datetimeFigureOut">
              <a:rPr lang="de-DE" smtClean="0"/>
              <a:pPr/>
              <a:t>25.04.2010</a:t>
            </a:fld>
            <a:endParaRPr lang="de-DE"/>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de-DE"/>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221088C-4B06-420A-BE92-AD3B8AF12A6B}"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2511E-E2C3-4807-9DCE-DE2876D5AEC1}" type="datetimeFigureOut">
              <a:rPr lang="de-DE" smtClean="0"/>
              <a:pPr/>
              <a:t>25.04.2010</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21088C-4B06-420A-BE92-AD3B8AF12A6B}"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2511E-E2C3-4807-9DCE-DE2876D5AEC1}" type="datetimeFigureOut">
              <a:rPr lang="de-DE" smtClean="0"/>
              <a:pPr/>
              <a:t>25.04.2010</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21088C-4B06-420A-BE92-AD3B8AF12A6B}"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2511E-E2C3-4807-9DCE-DE2876D5AEC1}" type="datetimeFigureOut">
              <a:rPr lang="de-DE" smtClean="0"/>
              <a:pPr/>
              <a:t>25.04.2010</a:t>
            </a:fld>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21088C-4B06-420A-BE92-AD3B8AF12A6B}" type="slidenum">
              <a:rPr lang="de-DE" smtClean="0"/>
              <a:pPr/>
              <a:t>‹#›</a:t>
            </a:fld>
            <a:endParaRPr lang="de-DE"/>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922511E-E2C3-4807-9DCE-DE2876D5AEC1}" type="datetimeFigureOut">
              <a:rPr lang="de-DE" smtClean="0"/>
              <a:pPr/>
              <a:t>25.04.2010</a:t>
            </a:fld>
            <a:endParaRPr lang="de-DE"/>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de-DE"/>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221088C-4B06-420A-BE92-AD3B8AF12A6B}" type="slidenum">
              <a:rPr lang="de-DE" smtClean="0"/>
              <a:pPr/>
              <a:t>‹#›</a:t>
            </a:fld>
            <a:endParaRPr lang="de-DE"/>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6.xml"/><Relationship Id="rId5" Type="http://schemas.openxmlformats.org/officeDocument/2006/relationships/image" Target="../media/image16.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3.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57.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35.xml"/><Relationship Id="rId6" Type="http://schemas.openxmlformats.org/officeDocument/2006/relationships/image" Target="../media/image24.jpeg"/><Relationship Id="rId5" Type="http://schemas.openxmlformats.org/officeDocument/2006/relationships/image" Target="../media/image23.gif"/><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flipH="1">
            <a:off x="0" y="0"/>
            <a:ext cx="1797050" cy="1651000"/>
          </a:xfrm>
          <a:prstGeom prst="rect">
            <a:avLst/>
          </a:prstGeom>
          <a:noFill/>
        </p:spPr>
      </p:pic>
      <p:pic>
        <p:nvPicPr>
          <p:cNvPr id="24"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flipH="1">
            <a:off x="304800" y="5207000"/>
            <a:ext cx="1797050" cy="1651000"/>
          </a:xfrm>
          <a:prstGeom prst="rect">
            <a:avLst/>
          </a:prstGeom>
          <a:noFill/>
        </p:spPr>
      </p:pic>
      <p:pic>
        <p:nvPicPr>
          <p:cNvPr id="25"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flipH="1">
            <a:off x="7346950" y="0"/>
            <a:ext cx="1797050" cy="1651000"/>
          </a:xfrm>
          <a:prstGeom prst="rect">
            <a:avLst/>
          </a:prstGeom>
          <a:noFill/>
        </p:spPr>
      </p:pic>
      <p:pic>
        <p:nvPicPr>
          <p:cNvPr id="1035"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flipH="1">
            <a:off x="7346950" y="5207000"/>
            <a:ext cx="1797050" cy="1651000"/>
          </a:xfrm>
          <a:prstGeom prst="rect">
            <a:avLst/>
          </a:prstGeom>
          <a:noFill/>
        </p:spPr>
      </p:pic>
      <p:pic>
        <p:nvPicPr>
          <p:cNvPr id="1026" name="Picture 2" descr="http://www.talkingtree.com/gallery/USA/Massachusetts/Concord/autumn2004/Concord_MA_Fall_102604_108_Thoreau_Cabin_Walden_Pond.jpg"/>
          <p:cNvPicPr>
            <a:picLocks noChangeAspect="1" noChangeArrowheads="1"/>
          </p:cNvPicPr>
          <p:nvPr/>
        </p:nvPicPr>
        <p:blipFill>
          <a:blip r:embed="rId3" cstate="print"/>
          <a:srcRect/>
          <a:stretch>
            <a:fillRect/>
          </a:stretch>
        </p:blipFill>
        <p:spPr bwMode="auto">
          <a:xfrm>
            <a:off x="838200" y="685800"/>
            <a:ext cx="7467600" cy="5715000"/>
          </a:xfrm>
          <a:prstGeom prst="rect">
            <a:avLst/>
          </a:prstGeom>
          <a:noFill/>
        </p:spPr>
      </p:pic>
      <p:pic>
        <p:nvPicPr>
          <p:cNvPr id="23"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rot="16200000" flipH="1">
            <a:off x="7623175" y="2892425"/>
            <a:ext cx="1797050" cy="1651000"/>
          </a:xfrm>
          <a:prstGeom prst="rect">
            <a:avLst/>
          </a:prstGeom>
          <a:noFill/>
        </p:spPr>
      </p:pic>
      <p:pic>
        <p:nvPicPr>
          <p:cNvPr id="27" name="Picture 11" descr="C:\Users\hp\AppData\Local\Microsoft\Windows\Temporary Internet Files\Content.IE5\7Y6QNVQU\MCj04418500000[1].wmf"/>
          <p:cNvPicPr>
            <a:picLocks noChangeAspect="1" noChangeArrowheads="1"/>
          </p:cNvPicPr>
          <p:nvPr/>
        </p:nvPicPr>
        <p:blipFill>
          <a:blip r:embed="rId2" cstate="print"/>
          <a:srcRect/>
          <a:stretch>
            <a:fillRect/>
          </a:stretch>
        </p:blipFill>
        <p:spPr bwMode="auto">
          <a:xfrm rot="16200000" flipH="1">
            <a:off x="-225425" y="2587625"/>
            <a:ext cx="1797050" cy="1651000"/>
          </a:xfrm>
          <a:prstGeom prst="rect">
            <a:avLst/>
          </a:prstGeom>
          <a:noFill/>
        </p:spPr>
      </p:pic>
      <p:sp>
        <p:nvSpPr>
          <p:cNvPr id="28" name="TextBox 27"/>
          <p:cNvSpPr txBox="1"/>
          <p:nvPr/>
        </p:nvSpPr>
        <p:spPr>
          <a:xfrm>
            <a:off x="1905000" y="0"/>
            <a:ext cx="5486400" cy="769441"/>
          </a:xfrm>
          <a:prstGeom prst="rect">
            <a:avLst/>
          </a:prstGeom>
          <a:noFill/>
        </p:spPr>
        <p:txBody>
          <a:bodyPr wrap="square" rtlCol="0">
            <a:spAutoFit/>
          </a:bodyPr>
          <a:lstStyle/>
          <a:p>
            <a:pPr algn="ctr"/>
            <a:r>
              <a:rPr lang="en-US" sz="4400" b="1" dirty="0" smtClean="0">
                <a:solidFill>
                  <a:schemeClr val="bg2"/>
                </a:solidFill>
              </a:rPr>
              <a:t>Thoreau’s Cabin</a:t>
            </a:r>
            <a:endParaRPr lang="de-DE" sz="4400" b="1" dirty="0">
              <a:solidFill>
                <a:schemeClr val="bg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C:\Users\hp\AppData\Local\Microsoft\Windows\Temporary Internet Files\Content.IE5\JCRVO6FG\MPj04332310000[1].jpg"/>
          <p:cNvPicPr>
            <a:picLocks noChangeAspect="1" noChangeArrowheads="1"/>
          </p:cNvPicPr>
          <p:nvPr/>
        </p:nvPicPr>
        <p:blipFill>
          <a:blip r:embed="rId2" cstate="print"/>
          <a:srcRect/>
          <a:stretch>
            <a:fillRect/>
          </a:stretch>
        </p:blipFill>
        <p:spPr bwMode="auto">
          <a:xfrm>
            <a:off x="-228600" y="0"/>
            <a:ext cx="9372600" cy="7086600"/>
          </a:xfrm>
          <a:prstGeom prst="rect">
            <a:avLst/>
          </a:prstGeom>
          <a:noFill/>
        </p:spPr>
      </p:pic>
      <p:pic>
        <p:nvPicPr>
          <p:cNvPr id="1028" name="Picture 4" descr="http://www.teachnet.ie/fwilliams/2006/images/Gandhi1.jpg"/>
          <p:cNvPicPr>
            <a:picLocks noChangeAspect="1" noChangeArrowheads="1"/>
          </p:cNvPicPr>
          <p:nvPr/>
        </p:nvPicPr>
        <p:blipFill>
          <a:blip r:embed="rId3" cstate="print"/>
          <a:srcRect/>
          <a:stretch>
            <a:fillRect/>
          </a:stretch>
        </p:blipFill>
        <p:spPr bwMode="auto">
          <a:xfrm rot="479554">
            <a:off x="7079380" y="2130993"/>
            <a:ext cx="1981200" cy="2666459"/>
          </a:xfrm>
          <a:prstGeom prst="rect">
            <a:avLst/>
          </a:prstGeom>
          <a:noFill/>
        </p:spPr>
      </p:pic>
      <p:sp>
        <p:nvSpPr>
          <p:cNvPr id="2" name="Title 1"/>
          <p:cNvSpPr>
            <a:spLocks noGrp="1"/>
          </p:cNvSpPr>
          <p:nvPr>
            <p:ph type="title"/>
          </p:nvPr>
        </p:nvSpPr>
        <p:spPr>
          <a:xfrm>
            <a:off x="457200" y="0"/>
            <a:ext cx="7772400" cy="1143000"/>
          </a:xfrm>
          <a:ln w="28575">
            <a:solidFill>
              <a:schemeClr val="tx1"/>
            </a:solidFill>
          </a:ln>
        </p:spPr>
        <p:txBody>
          <a:bodyPr>
            <a:normAutofit fontScale="90000"/>
          </a:bodyPr>
          <a:lstStyle/>
          <a:p>
            <a:r>
              <a:rPr lang="en-US" dirty="0" smtClean="0"/>
              <a:t>Thoreau’s Influence on Mahatma Gandhi and Martin Luther King Jr.</a:t>
            </a:r>
            <a:endParaRPr lang="de-DE" dirty="0"/>
          </a:p>
        </p:txBody>
      </p:sp>
      <p:sp>
        <p:nvSpPr>
          <p:cNvPr id="3" name="Content Placeholder 2"/>
          <p:cNvSpPr>
            <a:spLocks noGrp="1"/>
          </p:cNvSpPr>
          <p:nvPr>
            <p:ph idx="1"/>
          </p:nvPr>
        </p:nvSpPr>
        <p:spPr>
          <a:xfrm>
            <a:off x="228600" y="5257800"/>
            <a:ext cx="8305800" cy="1371600"/>
          </a:xfrm>
          <a:solidFill>
            <a:schemeClr val="bg1"/>
          </a:solidFill>
          <a:ln w="38100">
            <a:solidFill>
              <a:srgbClr val="FF0000"/>
            </a:solidFill>
          </a:ln>
        </p:spPr>
        <p:txBody>
          <a:bodyPr>
            <a:normAutofit fontScale="92500" lnSpcReduction="10000"/>
          </a:bodyPr>
          <a:lstStyle/>
          <a:p>
            <a:pPr>
              <a:buNone/>
            </a:pPr>
            <a:r>
              <a:rPr lang="en-US" dirty="0" smtClean="0"/>
              <a:t>    Both Gandhi and Martin Luther King Jr. cited Thoreau’s essay </a:t>
            </a:r>
            <a:r>
              <a:rPr lang="en-US" u="sng" dirty="0" smtClean="0"/>
              <a:t>Civil Disobedience</a:t>
            </a:r>
            <a:r>
              <a:rPr lang="en-US" dirty="0" smtClean="0"/>
              <a:t> as a major influence on their peaceful resistance campaigns.</a:t>
            </a:r>
          </a:p>
        </p:txBody>
      </p:sp>
      <p:pic>
        <p:nvPicPr>
          <p:cNvPr id="1026" name="Picture 2" descr="http://badattitudes.com/MT/archives/Martin-Luther-King-Jr.jpg"/>
          <p:cNvPicPr>
            <a:picLocks noChangeAspect="1" noChangeArrowheads="1"/>
          </p:cNvPicPr>
          <p:nvPr/>
        </p:nvPicPr>
        <p:blipFill>
          <a:blip r:embed="rId4" cstate="print"/>
          <a:srcRect/>
          <a:stretch>
            <a:fillRect/>
          </a:stretch>
        </p:blipFill>
        <p:spPr bwMode="auto">
          <a:xfrm rot="20894990">
            <a:off x="5108211" y="2102152"/>
            <a:ext cx="2106485" cy="2776757"/>
          </a:xfrm>
          <a:prstGeom prst="rect">
            <a:avLst/>
          </a:prstGeom>
          <a:noFill/>
        </p:spPr>
      </p:pic>
      <p:pic>
        <p:nvPicPr>
          <p:cNvPr id="1030" name="Picture 6" descr="http://www.prometheusbooks.com/images/civil%20dis_cover.jpg"/>
          <p:cNvPicPr>
            <a:picLocks noChangeAspect="1" noChangeArrowheads="1"/>
          </p:cNvPicPr>
          <p:nvPr/>
        </p:nvPicPr>
        <p:blipFill>
          <a:blip r:embed="rId5" cstate="print"/>
          <a:srcRect/>
          <a:stretch>
            <a:fillRect/>
          </a:stretch>
        </p:blipFill>
        <p:spPr bwMode="auto">
          <a:xfrm>
            <a:off x="228600" y="1371600"/>
            <a:ext cx="2209800" cy="3048000"/>
          </a:xfrm>
          <a:prstGeom prst="rect">
            <a:avLst/>
          </a:prstGeom>
          <a:noFill/>
        </p:spPr>
      </p:pic>
      <p:sp>
        <p:nvSpPr>
          <p:cNvPr id="7" name="Striped Right Arrow 6"/>
          <p:cNvSpPr/>
          <p:nvPr/>
        </p:nvSpPr>
        <p:spPr>
          <a:xfrm rot="836773">
            <a:off x="2819400" y="2362200"/>
            <a:ext cx="2057400" cy="838200"/>
          </a:xfrm>
          <a:prstGeom prst="stripedRightArrow">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Straight Connector 12"/>
          <p:cNvCxnSpPr/>
          <p:nvPr/>
        </p:nvCxnSpPr>
        <p:spPr>
          <a:xfrm rot="16200000" flipH="1">
            <a:off x="2552700" y="1866900"/>
            <a:ext cx="304800" cy="228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flipH="1" flipV="1">
            <a:off x="2514600" y="2895600"/>
            <a:ext cx="304800" cy="304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14600" y="2438400"/>
            <a:ext cx="228600" cy="0"/>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4.bp.blogspot.com/_eawzpEQP8TM/SiXGunLSrFI/AAAAAAAAAI8/gBU2rPyY0h8/S660/IMG_051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533400"/>
            <a:ext cx="8229600" cy="1143000"/>
          </a:xfrm>
          <a:solidFill>
            <a:srgbClr val="92D050"/>
          </a:solidFill>
        </p:spPr>
        <p:txBody>
          <a:bodyPr/>
          <a:lstStyle/>
          <a:p>
            <a:r>
              <a:rPr lang="en-US" dirty="0" smtClean="0"/>
              <a:t>Henry David Thoreau Project</a:t>
            </a:r>
            <a:endParaRPr lang="de-DE" dirty="0"/>
          </a:p>
        </p:txBody>
      </p:sp>
      <p:sp>
        <p:nvSpPr>
          <p:cNvPr id="3" name="Content Placeholder 2"/>
          <p:cNvSpPr>
            <a:spLocks noGrp="1"/>
          </p:cNvSpPr>
          <p:nvPr>
            <p:ph idx="1"/>
          </p:nvPr>
        </p:nvSpPr>
        <p:spPr>
          <a:xfrm>
            <a:off x="457200" y="1676400"/>
            <a:ext cx="8229600" cy="4525963"/>
          </a:xfrm>
          <a:solidFill>
            <a:srgbClr val="92D050"/>
          </a:solidFill>
        </p:spPr>
        <p:txBody>
          <a:bodyPr>
            <a:normAutofit fontScale="92500"/>
          </a:bodyPr>
          <a:lstStyle/>
          <a:p>
            <a:pPr algn="ctr">
              <a:buNone/>
            </a:pPr>
            <a:r>
              <a:rPr lang="en-US" u="sng" dirty="0" smtClean="0"/>
              <a:t>Instructions:</a:t>
            </a:r>
          </a:p>
          <a:p>
            <a:r>
              <a:rPr lang="en-US" dirty="0" smtClean="0"/>
              <a:t>Select a piece of construction paper</a:t>
            </a:r>
          </a:p>
          <a:p>
            <a:endParaRPr lang="en-US" dirty="0" smtClean="0"/>
          </a:p>
          <a:p>
            <a:r>
              <a:rPr lang="en-US" dirty="0" smtClean="0"/>
              <a:t>Decorate your sign with a design, logo, message, etc. of your choosing that represents something you would want to change or create in our world. </a:t>
            </a:r>
          </a:p>
          <a:p>
            <a:endParaRPr lang="en-US" dirty="0" smtClean="0"/>
          </a:p>
          <a:p>
            <a:r>
              <a:rPr lang="en-US" dirty="0" smtClean="0"/>
              <a:t>Be creative and think like Thoreau</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ve Simply.jpg"/>
          <p:cNvPicPr>
            <a:picLocks noChangeAspect="1"/>
          </p:cNvPicPr>
          <p:nvPr/>
        </p:nvPicPr>
        <p:blipFill>
          <a:blip r:embed="rId2" cstate="print"/>
          <a:stretch>
            <a:fillRect/>
          </a:stretch>
        </p:blipFill>
        <p:spPr>
          <a:xfrm>
            <a:off x="0" y="0"/>
            <a:ext cx="9144000" cy="685800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http://upload.wikimedia.org/wikipedia/commons/3/34/Margaret_Fuller_by_Chappel.jpg"/>
          <p:cNvPicPr>
            <a:picLocks noChangeAspect="1" noChangeArrowheads="1"/>
          </p:cNvPicPr>
          <p:nvPr/>
        </p:nvPicPr>
        <p:blipFill>
          <a:blip r:embed="rId2" cstate="print"/>
          <a:srcRect/>
          <a:stretch>
            <a:fillRect/>
          </a:stretch>
        </p:blipFill>
        <p:spPr bwMode="auto">
          <a:xfrm>
            <a:off x="3048000" y="0"/>
            <a:ext cx="2895600" cy="4086647"/>
          </a:xfrm>
          <a:prstGeom prst="rect">
            <a:avLst/>
          </a:prstGeom>
          <a:noFill/>
        </p:spPr>
      </p:pic>
      <p:pic>
        <p:nvPicPr>
          <p:cNvPr id="11268" name="Picture 4" descr="http://ebooks.adelaide.edu.au/t/thoreau/henry_david/portrait.jpg"/>
          <p:cNvPicPr>
            <a:picLocks noChangeAspect="1" noChangeArrowheads="1"/>
          </p:cNvPicPr>
          <p:nvPr/>
        </p:nvPicPr>
        <p:blipFill>
          <a:blip r:embed="rId3" cstate="print"/>
          <a:srcRect/>
          <a:stretch>
            <a:fillRect/>
          </a:stretch>
        </p:blipFill>
        <p:spPr bwMode="auto">
          <a:xfrm>
            <a:off x="5943600" y="0"/>
            <a:ext cx="3200400" cy="4038600"/>
          </a:xfrm>
          <a:prstGeom prst="rect">
            <a:avLst/>
          </a:prstGeom>
          <a:noFill/>
        </p:spPr>
      </p:pic>
      <p:pic>
        <p:nvPicPr>
          <p:cNvPr id="11266" name="Picture 2" descr="http://xroads.virginia.edu/~MA01/Cober/mathesis/emerson.jpg"/>
          <p:cNvPicPr>
            <a:picLocks noChangeAspect="1" noChangeArrowheads="1"/>
          </p:cNvPicPr>
          <p:nvPr/>
        </p:nvPicPr>
        <p:blipFill>
          <a:blip r:embed="rId4" cstate="print"/>
          <a:srcRect/>
          <a:stretch>
            <a:fillRect/>
          </a:stretch>
        </p:blipFill>
        <p:spPr bwMode="auto">
          <a:xfrm>
            <a:off x="0" y="0"/>
            <a:ext cx="3048000" cy="4003040"/>
          </a:xfrm>
          <a:prstGeom prst="rect">
            <a:avLst/>
          </a:prstGeom>
          <a:noFill/>
        </p:spPr>
      </p:pic>
      <p:sp>
        <p:nvSpPr>
          <p:cNvPr id="2" name="Title 1"/>
          <p:cNvSpPr>
            <a:spLocks noGrp="1"/>
          </p:cNvSpPr>
          <p:nvPr>
            <p:ph type="ctrTitle"/>
          </p:nvPr>
        </p:nvSpPr>
        <p:spPr>
          <a:xfrm>
            <a:off x="762000" y="4495800"/>
            <a:ext cx="7772400" cy="1470025"/>
          </a:xfrm>
        </p:spPr>
        <p:txBody>
          <a:bodyPr>
            <a:normAutofit/>
          </a:bodyPr>
          <a:lstStyle/>
          <a:p>
            <a:r>
              <a:rPr lang="en-US" dirty="0" smtClean="0"/>
              <a:t>Transcendentalism: An Era of Groundbreaking Thinkers</a:t>
            </a:r>
            <a:endParaRPr lang="de-DE" dirty="0"/>
          </a:p>
        </p:txBody>
      </p:sp>
      <p:sp>
        <p:nvSpPr>
          <p:cNvPr id="3" name="Subtitle 2"/>
          <p:cNvSpPr>
            <a:spLocks noGrp="1"/>
          </p:cNvSpPr>
          <p:nvPr>
            <p:ph type="subTitle" idx="1"/>
          </p:nvPr>
        </p:nvSpPr>
        <p:spPr>
          <a:xfrm>
            <a:off x="1143000" y="5981700"/>
            <a:ext cx="6400800" cy="1752600"/>
          </a:xfrm>
        </p:spPr>
        <p:txBody>
          <a:bodyPr/>
          <a:lstStyle/>
          <a:p>
            <a:r>
              <a:rPr lang="en-US" dirty="0" smtClean="0"/>
              <a:t>By Brooke Blair</a:t>
            </a:r>
          </a:p>
          <a:p>
            <a:endParaRPr lang="de-DE" dirty="0"/>
          </a:p>
        </p:txBody>
      </p:sp>
      <p:sp>
        <p:nvSpPr>
          <p:cNvPr id="7" name="TextBox 6"/>
          <p:cNvSpPr txBox="1"/>
          <p:nvPr/>
        </p:nvSpPr>
        <p:spPr>
          <a:xfrm>
            <a:off x="457200" y="3962400"/>
            <a:ext cx="1905000" cy="461665"/>
          </a:xfrm>
          <a:prstGeom prst="rect">
            <a:avLst/>
          </a:prstGeom>
          <a:noFill/>
        </p:spPr>
        <p:txBody>
          <a:bodyPr wrap="square" rtlCol="0">
            <a:spAutoFit/>
          </a:bodyPr>
          <a:lstStyle/>
          <a:p>
            <a:pPr algn="ctr"/>
            <a:r>
              <a:rPr lang="en-US" sz="2400" b="1" dirty="0" smtClean="0">
                <a:solidFill>
                  <a:srgbClr val="FFFF00"/>
                </a:solidFill>
              </a:rPr>
              <a:t>Emerson</a:t>
            </a:r>
            <a:endParaRPr lang="de-DE" sz="2400" b="1" dirty="0">
              <a:solidFill>
                <a:srgbClr val="FFFF00"/>
              </a:solidFill>
            </a:endParaRPr>
          </a:p>
        </p:txBody>
      </p:sp>
      <p:sp>
        <p:nvSpPr>
          <p:cNvPr id="8" name="TextBox 7"/>
          <p:cNvSpPr txBox="1"/>
          <p:nvPr/>
        </p:nvSpPr>
        <p:spPr>
          <a:xfrm>
            <a:off x="3581400" y="4038600"/>
            <a:ext cx="1676400" cy="461665"/>
          </a:xfrm>
          <a:prstGeom prst="rect">
            <a:avLst/>
          </a:prstGeom>
          <a:noFill/>
        </p:spPr>
        <p:txBody>
          <a:bodyPr wrap="square" rtlCol="0">
            <a:spAutoFit/>
          </a:bodyPr>
          <a:lstStyle/>
          <a:p>
            <a:pPr algn="ctr"/>
            <a:r>
              <a:rPr lang="en-US" sz="2400" b="1" dirty="0" smtClean="0">
                <a:solidFill>
                  <a:srgbClr val="FFFF00"/>
                </a:solidFill>
              </a:rPr>
              <a:t>Fuller</a:t>
            </a:r>
            <a:endParaRPr lang="de-DE" sz="2400" b="1" dirty="0">
              <a:solidFill>
                <a:srgbClr val="FFFF00"/>
              </a:solidFill>
            </a:endParaRPr>
          </a:p>
        </p:txBody>
      </p:sp>
      <p:sp>
        <p:nvSpPr>
          <p:cNvPr id="9" name="TextBox 8"/>
          <p:cNvSpPr txBox="1"/>
          <p:nvPr/>
        </p:nvSpPr>
        <p:spPr>
          <a:xfrm>
            <a:off x="6629400" y="4038600"/>
            <a:ext cx="1676400" cy="461665"/>
          </a:xfrm>
          <a:prstGeom prst="rect">
            <a:avLst/>
          </a:prstGeom>
          <a:noFill/>
        </p:spPr>
        <p:txBody>
          <a:bodyPr wrap="square" rtlCol="0">
            <a:spAutoFit/>
          </a:bodyPr>
          <a:lstStyle/>
          <a:p>
            <a:pPr algn="ctr"/>
            <a:r>
              <a:rPr lang="en-US" sz="2400" b="1" dirty="0" smtClean="0">
                <a:solidFill>
                  <a:srgbClr val="FFFF00"/>
                </a:solidFill>
              </a:rPr>
              <a:t>Thoreau</a:t>
            </a:r>
            <a:endParaRPr lang="de-DE" sz="2400" b="1"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http://writeideasmarketing.files.wordpress.com/2008/10/walden-pond.jpg"/>
          <p:cNvPicPr>
            <a:picLocks noChangeAspect="1" noChangeArrowheads="1"/>
          </p:cNvPicPr>
          <p:nvPr/>
        </p:nvPicPr>
        <p:blipFill>
          <a:blip r:embed="rId2" cstate="print"/>
          <a:srcRect/>
          <a:stretch>
            <a:fillRect/>
          </a:stretch>
        </p:blipFill>
        <p:spPr bwMode="auto">
          <a:xfrm>
            <a:off x="-20701" y="0"/>
            <a:ext cx="9164701" cy="6858000"/>
          </a:xfrm>
          <a:prstGeom prst="rect">
            <a:avLst/>
          </a:prstGeom>
          <a:noFill/>
        </p:spPr>
      </p:pic>
      <p:sp>
        <p:nvSpPr>
          <p:cNvPr id="3" name="Content Placeholder 2"/>
          <p:cNvSpPr>
            <a:spLocks noGrp="1"/>
          </p:cNvSpPr>
          <p:nvPr>
            <p:ph idx="1"/>
          </p:nvPr>
        </p:nvSpPr>
        <p:spPr>
          <a:xfrm>
            <a:off x="533400" y="1447800"/>
            <a:ext cx="8229600" cy="5029200"/>
          </a:xfrm>
          <a:solidFill>
            <a:schemeClr val="bg1"/>
          </a:solidFill>
        </p:spPr>
        <p:txBody>
          <a:bodyPr>
            <a:normAutofit fontScale="85000" lnSpcReduction="10000"/>
          </a:bodyPr>
          <a:lstStyle/>
          <a:p>
            <a:pPr>
              <a:buNone/>
            </a:pPr>
            <a:r>
              <a:rPr lang="en-US" dirty="0" smtClean="0"/>
              <a:t>    1</a:t>
            </a:r>
            <a:r>
              <a:rPr lang="en-US" dirty="0" smtClean="0"/>
              <a:t>. Students </a:t>
            </a:r>
            <a:r>
              <a:rPr lang="en-US" dirty="0" smtClean="0"/>
              <a:t>should be able to identify at </a:t>
            </a:r>
            <a:r>
              <a:rPr lang="en-US" b="1" i="1" dirty="0" smtClean="0"/>
              <a:t>least</a:t>
            </a:r>
            <a:r>
              <a:rPr lang="en-US" dirty="0" smtClean="0"/>
              <a:t> </a:t>
            </a:r>
            <a:r>
              <a:rPr lang="en-US" u="sng" dirty="0" smtClean="0"/>
              <a:t>two</a:t>
            </a:r>
            <a:r>
              <a:rPr lang="en-US" dirty="0" smtClean="0"/>
              <a:t> leaders and/ or great thinkers of the Transcendental Movement and describe their impact on at </a:t>
            </a:r>
            <a:r>
              <a:rPr lang="en-US" b="1" dirty="0" smtClean="0"/>
              <a:t>leas</a:t>
            </a:r>
            <a:r>
              <a:rPr lang="en-US" dirty="0" smtClean="0"/>
              <a:t>t </a:t>
            </a:r>
            <a:r>
              <a:rPr lang="en-US" u="sng" dirty="0" smtClean="0"/>
              <a:t>two</a:t>
            </a:r>
            <a:r>
              <a:rPr lang="en-US" dirty="0" smtClean="0"/>
              <a:t> important individuals throughout history.</a:t>
            </a:r>
          </a:p>
          <a:p>
            <a:pPr>
              <a:buNone/>
            </a:pPr>
            <a:r>
              <a:rPr lang="en-US" dirty="0" smtClean="0"/>
              <a:t/>
            </a:r>
            <a:br>
              <a:rPr lang="en-US" dirty="0" smtClean="0"/>
            </a:br>
            <a:r>
              <a:rPr lang="en-US" dirty="0" smtClean="0"/>
              <a:t>2. Students should be able to imagine that if they were Thoreau today what would they do to improve our society. Students will create a sign stating how they will better our world or a design/logo for a cause they would create or support. ( We will put them together as a sort of class quilt of inspiring ideas)</a:t>
            </a:r>
            <a:br>
              <a:rPr lang="en-US" dirty="0" smtClean="0"/>
            </a:br>
            <a:endParaRPr lang="de-DE" dirty="0"/>
          </a:p>
        </p:txBody>
      </p:sp>
      <p:sp>
        <p:nvSpPr>
          <p:cNvPr id="5" name="Rectangle 4"/>
          <p:cNvSpPr/>
          <p:nvPr/>
        </p:nvSpPr>
        <p:spPr>
          <a:xfrm>
            <a:off x="533400" y="533400"/>
            <a:ext cx="8229600" cy="923330"/>
          </a:xfrm>
          <a:prstGeom prst="rect">
            <a:avLst/>
          </a:prstGeom>
          <a:solidFill>
            <a:schemeClr val="bg1"/>
          </a:solidFill>
          <a:ln>
            <a:noFill/>
          </a:ln>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solidFill>
                  <a:srgbClr val="FF0000"/>
                </a:solidFill>
              </a:rPr>
              <a:t>Objective</a:t>
            </a:r>
            <a:endParaRPr lang="en-US" sz="5400" b="1" dirty="0">
              <a:ln w="10541" cmpd="sng">
                <a:solidFill>
                  <a:schemeClr val="accent1">
                    <a:shade val="88000"/>
                    <a:satMod val="110000"/>
                  </a:schemeClr>
                </a:solidFill>
                <a:prstDash val="solid"/>
              </a:ln>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academics.skidmore.edu/weblogs/students/apeterso/walden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533400" y="609600"/>
            <a:ext cx="8229600" cy="1143000"/>
          </a:xfrm>
          <a:solidFill>
            <a:schemeClr val="bg1"/>
          </a:solidFill>
        </p:spPr>
        <p:txBody>
          <a:bodyPr/>
          <a:lstStyle/>
          <a:p>
            <a:r>
              <a:rPr lang="en-US" dirty="0" smtClean="0"/>
              <a:t>Transcendentalism, A Definition:</a:t>
            </a:r>
            <a:endParaRPr lang="de-DE" dirty="0"/>
          </a:p>
        </p:txBody>
      </p:sp>
      <p:sp>
        <p:nvSpPr>
          <p:cNvPr id="3" name="Content Placeholder 2"/>
          <p:cNvSpPr>
            <a:spLocks noGrp="1"/>
          </p:cNvSpPr>
          <p:nvPr>
            <p:ph idx="1"/>
          </p:nvPr>
        </p:nvSpPr>
        <p:spPr>
          <a:xfrm>
            <a:off x="533400" y="1676400"/>
            <a:ext cx="8229600" cy="4525963"/>
          </a:xfrm>
          <a:solidFill>
            <a:schemeClr val="bg1"/>
          </a:solidFill>
        </p:spPr>
        <p:txBody>
          <a:bodyPr/>
          <a:lstStyle/>
          <a:p>
            <a:r>
              <a:rPr lang="en-US" dirty="0" smtClean="0"/>
              <a:t>A movement in nineteenth-century American literature </a:t>
            </a:r>
            <a:r>
              <a:rPr lang="en-US" smtClean="0"/>
              <a:t>and </a:t>
            </a:r>
            <a:r>
              <a:rPr lang="en-US" smtClean="0"/>
              <a:t>thought, </a:t>
            </a:r>
            <a:r>
              <a:rPr lang="en-US" dirty="0" smtClean="0"/>
              <a:t>that sought to explore the relationship between humans and nature through emotions rather than through reason. The movement’s goal was to transcend, or go beyond, human reason.  The two most noted American transcendentalists were </a:t>
            </a:r>
            <a:r>
              <a:rPr lang="en-US" dirty="0" smtClean="0">
                <a:solidFill>
                  <a:srgbClr val="FF0000"/>
                </a:solidFill>
              </a:rPr>
              <a:t>Ralph Waldo Emerson</a:t>
            </a:r>
            <a:r>
              <a:rPr lang="en-US" dirty="0" smtClean="0"/>
              <a:t> and </a:t>
            </a:r>
            <a:r>
              <a:rPr lang="en-US" dirty="0" smtClean="0">
                <a:solidFill>
                  <a:srgbClr val="FF0000"/>
                </a:solidFill>
              </a:rPr>
              <a:t>Henry David Thoreau.</a:t>
            </a:r>
          </a:p>
          <a:p>
            <a:pPr>
              <a:buNone/>
            </a:pP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planetware.com/i/photo/harvard-university-cambridge-ma080.jpg"/>
          <p:cNvPicPr>
            <a:picLocks noChangeAspect="1" noChangeArrowheads="1"/>
          </p:cNvPicPr>
          <p:nvPr/>
        </p:nvPicPr>
        <p:blipFill>
          <a:blip r:embed="rId2" cstate="print"/>
          <a:srcRect/>
          <a:stretch>
            <a:fillRect/>
          </a:stretch>
        </p:blipFill>
        <p:spPr bwMode="auto">
          <a:xfrm>
            <a:off x="4066075" y="968064"/>
            <a:ext cx="2286000" cy="2930693"/>
          </a:xfrm>
          <a:prstGeom prst="rect">
            <a:avLst/>
          </a:prstGeom>
          <a:noFill/>
        </p:spPr>
      </p:pic>
      <p:sp>
        <p:nvSpPr>
          <p:cNvPr id="2" name="Title 1"/>
          <p:cNvSpPr>
            <a:spLocks noGrp="1"/>
          </p:cNvSpPr>
          <p:nvPr>
            <p:ph type="title"/>
          </p:nvPr>
        </p:nvSpPr>
        <p:spPr>
          <a:xfrm>
            <a:off x="533400" y="0"/>
            <a:ext cx="7467600" cy="1143000"/>
          </a:xfrm>
        </p:spPr>
        <p:txBody>
          <a:bodyPr/>
          <a:lstStyle/>
          <a:p>
            <a:r>
              <a:rPr lang="en-US" dirty="0" smtClean="0">
                <a:latin typeface="Calibri" pitchFamily="34" charset="0"/>
              </a:rPr>
              <a:t>Ralph Waldo Emerson</a:t>
            </a:r>
            <a:endParaRPr lang="de-DE" dirty="0">
              <a:latin typeface="Calibri" pitchFamily="34" charset="0"/>
            </a:endParaRPr>
          </a:p>
        </p:txBody>
      </p:sp>
      <p:sp>
        <p:nvSpPr>
          <p:cNvPr id="3" name="Content Placeholder 2"/>
          <p:cNvSpPr>
            <a:spLocks noGrp="1"/>
          </p:cNvSpPr>
          <p:nvPr>
            <p:ph idx="1"/>
          </p:nvPr>
        </p:nvSpPr>
        <p:spPr>
          <a:xfrm>
            <a:off x="0" y="3886200"/>
            <a:ext cx="9144000" cy="4525963"/>
          </a:xfrm>
        </p:spPr>
        <p:txBody>
          <a:bodyPr>
            <a:normAutofit/>
          </a:bodyPr>
          <a:lstStyle/>
          <a:p>
            <a:r>
              <a:rPr lang="en-US" sz="3200" dirty="0" smtClean="0">
                <a:latin typeface="Calibri" pitchFamily="34" charset="0"/>
              </a:rPr>
              <a:t>Leader of the American Transcendentalism </a:t>
            </a:r>
          </a:p>
          <a:p>
            <a:pPr>
              <a:buNone/>
            </a:pPr>
            <a:r>
              <a:rPr lang="en-US" sz="3200" dirty="0" smtClean="0">
                <a:latin typeface="Calibri" pitchFamily="34" charset="0"/>
              </a:rPr>
              <a:t>movement</a:t>
            </a:r>
          </a:p>
          <a:p>
            <a:r>
              <a:rPr lang="en-US" sz="3200" dirty="0" smtClean="0">
                <a:latin typeface="Calibri" pitchFamily="34" charset="0"/>
              </a:rPr>
              <a:t>Attended Harvard School of Divinity </a:t>
            </a:r>
          </a:p>
          <a:p>
            <a:r>
              <a:rPr lang="en-US" sz="3200" dirty="0" smtClean="0">
                <a:latin typeface="Calibri" pitchFamily="34" charset="0"/>
              </a:rPr>
              <a:t>Published and edited </a:t>
            </a:r>
            <a:r>
              <a:rPr lang="en-US" sz="3200" u="sng" dirty="0" smtClean="0">
                <a:latin typeface="Calibri" pitchFamily="34" charset="0"/>
              </a:rPr>
              <a:t>The Dial</a:t>
            </a:r>
            <a:endParaRPr lang="en-US" sz="3200" dirty="0" smtClean="0">
              <a:latin typeface="Calibri" pitchFamily="34" charset="0"/>
            </a:endParaRPr>
          </a:p>
          <a:p>
            <a:r>
              <a:rPr lang="en-US" sz="3200" dirty="0" smtClean="0">
                <a:latin typeface="Calibri" pitchFamily="34" charset="0"/>
              </a:rPr>
              <a:t>In 1836 published his famous essay </a:t>
            </a:r>
            <a:r>
              <a:rPr lang="en-US" sz="3200" u="sng" dirty="0" smtClean="0">
                <a:latin typeface="Calibri" pitchFamily="34" charset="0"/>
              </a:rPr>
              <a:t>Nature.</a:t>
            </a:r>
            <a:endParaRPr lang="en-US" sz="3200" dirty="0" smtClean="0">
              <a:latin typeface="Calibri" pitchFamily="34" charset="0"/>
            </a:endParaRPr>
          </a:p>
          <a:p>
            <a:endParaRPr lang="de-DE" sz="3200" dirty="0"/>
          </a:p>
        </p:txBody>
      </p:sp>
      <p:pic>
        <p:nvPicPr>
          <p:cNvPr id="7172" name="Picture 4" descr="http://xroads.virginia.edu/~MA01/Cober/mathesis/emerson.jpg"/>
          <p:cNvPicPr>
            <a:picLocks noChangeAspect="1" noChangeArrowheads="1"/>
          </p:cNvPicPr>
          <p:nvPr/>
        </p:nvPicPr>
        <p:blipFill>
          <a:blip r:embed="rId3" cstate="print"/>
          <a:srcRect/>
          <a:stretch>
            <a:fillRect/>
          </a:stretch>
        </p:blipFill>
        <p:spPr bwMode="auto">
          <a:xfrm>
            <a:off x="6096000" y="49924"/>
            <a:ext cx="2895600" cy="3760076"/>
          </a:xfrm>
          <a:prstGeom prst="rect">
            <a:avLst/>
          </a:prstGeom>
          <a:noFill/>
        </p:spPr>
      </p:pic>
      <p:pic>
        <p:nvPicPr>
          <p:cNvPr id="7170" name="Picture 2" descr="http://upload.wikimedia.org/wikipedia/en/7/72/DialJan1920.jpg"/>
          <p:cNvPicPr>
            <a:picLocks noChangeAspect="1" noChangeArrowheads="1"/>
          </p:cNvPicPr>
          <p:nvPr/>
        </p:nvPicPr>
        <p:blipFill>
          <a:blip r:embed="rId4" cstate="print"/>
          <a:srcRect/>
          <a:stretch>
            <a:fillRect/>
          </a:stretch>
        </p:blipFill>
        <p:spPr bwMode="auto">
          <a:xfrm rot="20993862">
            <a:off x="204250" y="1081196"/>
            <a:ext cx="2124263" cy="2516642"/>
          </a:xfrm>
          <a:prstGeom prst="rect">
            <a:avLst/>
          </a:prstGeom>
          <a:noFill/>
        </p:spPr>
      </p:pic>
      <p:pic>
        <p:nvPicPr>
          <p:cNvPr id="7176" name="Picture 8" descr="http://bookcoverarchive.com/images/books/nature.large.jpg"/>
          <p:cNvPicPr>
            <a:picLocks noChangeAspect="1" noChangeArrowheads="1"/>
          </p:cNvPicPr>
          <p:nvPr/>
        </p:nvPicPr>
        <p:blipFill>
          <a:blip r:embed="rId5" cstate="print"/>
          <a:srcRect/>
          <a:stretch>
            <a:fillRect/>
          </a:stretch>
        </p:blipFill>
        <p:spPr bwMode="auto">
          <a:xfrm rot="380404">
            <a:off x="2047776" y="1109429"/>
            <a:ext cx="2302396" cy="271334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lowchart: Delay 13"/>
          <p:cNvSpPr/>
          <p:nvPr/>
        </p:nvSpPr>
        <p:spPr>
          <a:xfrm rot="16200000">
            <a:off x="4344162" y="2285238"/>
            <a:ext cx="4953000" cy="4192524"/>
          </a:xfrm>
          <a:prstGeom prst="flowChartDelay">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de-DE"/>
          </a:p>
        </p:txBody>
      </p:sp>
      <p:sp>
        <p:nvSpPr>
          <p:cNvPr id="2" name="Title 1"/>
          <p:cNvSpPr>
            <a:spLocks noGrp="1"/>
          </p:cNvSpPr>
          <p:nvPr>
            <p:ph type="title"/>
          </p:nvPr>
        </p:nvSpPr>
        <p:spPr/>
        <p:txBody>
          <a:bodyPr/>
          <a:lstStyle/>
          <a:p>
            <a:r>
              <a:rPr lang="en-US" dirty="0" smtClean="0">
                <a:latin typeface="Calibri" pitchFamily="34" charset="0"/>
              </a:rPr>
              <a:t>Henry David Thoreau</a:t>
            </a:r>
            <a:endParaRPr lang="de-DE" dirty="0">
              <a:latin typeface="Calibri" pitchFamily="34" charset="0"/>
            </a:endParaRPr>
          </a:p>
        </p:txBody>
      </p:sp>
      <p:sp>
        <p:nvSpPr>
          <p:cNvPr id="8" name="TextBox 7"/>
          <p:cNvSpPr txBox="1"/>
          <p:nvPr/>
        </p:nvSpPr>
        <p:spPr>
          <a:xfrm>
            <a:off x="0" y="1447800"/>
            <a:ext cx="5867400" cy="954107"/>
          </a:xfrm>
          <a:prstGeom prst="rect">
            <a:avLst/>
          </a:prstGeom>
          <a:noFill/>
        </p:spPr>
        <p:txBody>
          <a:bodyPr wrap="square" rtlCol="0">
            <a:spAutoFit/>
          </a:bodyPr>
          <a:lstStyle/>
          <a:p>
            <a:pPr>
              <a:buFont typeface="Arial" pitchFamily="34" charset="0"/>
              <a:buChar char="•"/>
            </a:pPr>
            <a:r>
              <a:rPr lang="en-US" sz="2800" dirty="0" smtClean="0">
                <a:latin typeface="Calibri" pitchFamily="34" charset="0"/>
              </a:rPr>
              <a:t>First learned of </a:t>
            </a:r>
            <a:r>
              <a:rPr lang="en-US" sz="2800" b="1" dirty="0" smtClean="0">
                <a:solidFill>
                  <a:srgbClr val="FF0000"/>
                </a:solidFill>
                <a:latin typeface="Calibri" pitchFamily="34" charset="0"/>
              </a:rPr>
              <a:t>Emerson</a:t>
            </a:r>
            <a:r>
              <a:rPr lang="en-US" sz="2800" dirty="0" smtClean="0">
                <a:latin typeface="Calibri" pitchFamily="34" charset="0"/>
              </a:rPr>
              <a:t> during his Harvard days</a:t>
            </a:r>
            <a:endParaRPr lang="de-DE" sz="2800" dirty="0">
              <a:latin typeface="Calibri" pitchFamily="34" charset="0"/>
            </a:endParaRPr>
          </a:p>
        </p:txBody>
      </p:sp>
      <p:sp>
        <p:nvSpPr>
          <p:cNvPr id="9" name="TextBox 8"/>
          <p:cNvSpPr txBox="1"/>
          <p:nvPr/>
        </p:nvSpPr>
        <p:spPr>
          <a:xfrm>
            <a:off x="0" y="2590800"/>
            <a:ext cx="5334000" cy="1371600"/>
          </a:xfrm>
          <a:prstGeom prst="rect">
            <a:avLst/>
          </a:prstGeom>
          <a:noFill/>
        </p:spPr>
        <p:txBody>
          <a:bodyPr wrap="square" rtlCol="0">
            <a:spAutoFit/>
          </a:bodyPr>
          <a:lstStyle/>
          <a:p>
            <a:pPr>
              <a:buFont typeface="Arial" pitchFamily="34" charset="0"/>
              <a:buChar char="•"/>
            </a:pPr>
            <a:r>
              <a:rPr lang="en-US" sz="2800" dirty="0" smtClean="0">
                <a:latin typeface="Calibri" pitchFamily="34" charset="0"/>
              </a:rPr>
              <a:t>Wrote  </a:t>
            </a:r>
            <a:r>
              <a:rPr lang="en-US" sz="2800" b="1" u="sng" dirty="0" smtClean="0">
                <a:solidFill>
                  <a:srgbClr val="FF0000"/>
                </a:solidFill>
                <a:latin typeface="Calibri" pitchFamily="34" charset="0"/>
              </a:rPr>
              <a:t>Walden</a:t>
            </a:r>
            <a:r>
              <a:rPr lang="en-US" sz="2800" dirty="0" smtClean="0">
                <a:latin typeface="Calibri" pitchFamily="34" charset="0"/>
              </a:rPr>
              <a:t> after living two</a:t>
            </a:r>
          </a:p>
          <a:p>
            <a:r>
              <a:rPr lang="en-US" sz="2800" dirty="0" smtClean="0">
                <a:latin typeface="Calibri" pitchFamily="34" charset="0"/>
              </a:rPr>
              <a:t> years in the woods at </a:t>
            </a:r>
          </a:p>
          <a:p>
            <a:r>
              <a:rPr lang="en-US" sz="2800" dirty="0" smtClean="0">
                <a:latin typeface="Calibri" pitchFamily="34" charset="0"/>
              </a:rPr>
              <a:t>Walden Pond.</a:t>
            </a:r>
            <a:endParaRPr lang="de-DE" sz="2800" dirty="0">
              <a:latin typeface="Calibri" pitchFamily="34" charset="0"/>
            </a:endParaRPr>
          </a:p>
        </p:txBody>
      </p:sp>
      <p:sp>
        <p:nvSpPr>
          <p:cNvPr id="10" name="TextBox 9"/>
          <p:cNvSpPr txBox="1"/>
          <p:nvPr/>
        </p:nvSpPr>
        <p:spPr>
          <a:xfrm>
            <a:off x="0" y="4114800"/>
            <a:ext cx="6324600" cy="2246769"/>
          </a:xfrm>
          <a:prstGeom prst="rect">
            <a:avLst/>
          </a:prstGeom>
          <a:noFill/>
        </p:spPr>
        <p:txBody>
          <a:bodyPr wrap="square" rtlCol="0">
            <a:spAutoFit/>
          </a:bodyPr>
          <a:lstStyle/>
          <a:p>
            <a:pPr>
              <a:buFont typeface="Arial" pitchFamily="34" charset="0"/>
              <a:buChar char="•"/>
            </a:pPr>
            <a:r>
              <a:rPr lang="en-US" sz="2800" dirty="0" smtClean="0">
                <a:latin typeface="Calibri" pitchFamily="34" charset="0"/>
              </a:rPr>
              <a:t>His strong abolitionist beliefs </a:t>
            </a:r>
          </a:p>
          <a:p>
            <a:r>
              <a:rPr lang="en-US" sz="2800" dirty="0" smtClean="0">
                <a:latin typeface="Calibri" pitchFamily="34" charset="0"/>
              </a:rPr>
              <a:t>and protesting of the </a:t>
            </a:r>
          </a:p>
          <a:p>
            <a:r>
              <a:rPr lang="en-US" sz="2800" dirty="0" smtClean="0">
                <a:latin typeface="Calibri" pitchFamily="34" charset="0"/>
              </a:rPr>
              <a:t>Mexican War </a:t>
            </a:r>
          </a:p>
          <a:p>
            <a:r>
              <a:rPr lang="en-US" sz="2800" dirty="0" smtClean="0">
                <a:latin typeface="Calibri" pitchFamily="34" charset="0"/>
              </a:rPr>
              <a:t>inspired his essay</a:t>
            </a:r>
          </a:p>
          <a:p>
            <a:r>
              <a:rPr lang="en-US" sz="2800" dirty="0" smtClean="0">
                <a:latin typeface="Calibri" pitchFamily="34" charset="0"/>
              </a:rPr>
              <a:t> </a:t>
            </a:r>
            <a:r>
              <a:rPr lang="en-US" sz="2800" b="1" u="sng" dirty="0" smtClean="0">
                <a:solidFill>
                  <a:srgbClr val="FF0000"/>
                </a:solidFill>
                <a:latin typeface="Calibri" pitchFamily="34" charset="0"/>
              </a:rPr>
              <a:t>Civil Disobedience</a:t>
            </a:r>
            <a:r>
              <a:rPr lang="en-US" sz="2800" u="sng" dirty="0" smtClean="0"/>
              <a:t>.</a:t>
            </a:r>
            <a:endParaRPr lang="de-DE" sz="2800" dirty="0"/>
          </a:p>
        </p:txBody>
      </p:sp>
      <p:pic>
        <p:nvPicPr>
          <p:cNvPr id="6146" name="Picture 2" descr="http://www.transcendentalists.com/images/thoreau1a.jpg"/>
          <p:cNvPicPr>
            <a:picLocks noChangeAspect="1" noChangeArrowheads="1"/>
          </p:cNvPicPr>
          <p:nvPr/>
        </p:nvPicPr>
        <p:blipFill>
          <a:blip r:embed="rId2" cstate="print"/>
          <a:srcRect/>
          <a:stretch>
            <a:fillRect/>
          </a:stretch>
        </p:blipFill>
        <p:spPr bwMode="auto">
          <a:xfrm>
            <a:off x="6324600" y="-152400"/>
            <a:ext cx="2819400" cy="2209800"/>
          </a:xfrm>
          <a:prstGeom prst="ellipse">
            <a:avLst/>
          </a:prstGeom>
          <a:ln>
            <a:noFill/>
          </a:ln>
          <a:effectLst>
            <a:softEdge rad="112500"/>
          </a:effectLst>
        </p:spPr>
      </p:pic>
      <p:pic>
        <p:nvPicPr>
          <p:cNvPr id="4" name="Picture 2" descr="http://www.wpafb.af.mil/shared/media/ggallery/webgraphic/AFG-070828-006.jpg"/>
          <p:cNvPicPr>
            <a:picLocks noChangeAspect="1" noChangeArrowheads="1"/>
          </p:cNvPicPr>
          <p:nvPr/>
        </p:nvPicPr>
        <p:blipFill>
          <a:blip r:embed="rId3" cstate="print"/>
          <a:srcRect/>
          <a:stretch>
            <a:fillRect/>
          </a:stretch>
        </p:blipFill>
        <p:spPr bwMode="auto">
          <a:xfrm>
            <a:off x="5486400" y="1905000"/>
            <a:ext cx="2667000" cy="1981200"/>
          </a:xfrm>
          <a:prstGeom prst="ellipse">
            <a:avLst/>
          </a:prstGeom>
          <a:ln>
            <a:noFill/>
          </a:ln>
          <a:effectLst>
            <a:softEdge rad="112500"/>
          </a:effectLst>
        </p:spPr>
      </p:pic>
      <p:pic>
        <p:nvPicPr>
          <p:cNvPr id="6150" name="Picture 6" descr="http://www.prometheusbooks.com/images/civil%20dis_cover.jpg"/>
          <p:cNvPicPr>
            <a:picLocks noChangeAspect="1" noChangeArrowheads="1"/>
          </p:cNvPicPr>
          <p:nvPr/>
        </p:nvPicPr>
        <p:blipFill>
          <a:blip r:embed="rId4" cstate="print"/>
          <a:srcRect/>
          <a:stretch>
            <a:fillRect/>
          </a:stretch>
        </p:blipFill>
        <p:spPr bwMode="auto">
          <a:xfrm>
            <a:off x="6934200" y="3886200"/>
            <a:ext cx="1905000" cy="2971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148" name="Picture 4" descr="http://www.luminous-landscape.com/images2/mj-walden.jpg"/>
          <p:cNvPicPr>
            <a:picLocks noChangeAspect="1" noChangeArrowheads="1"/>
          </p:cNvPicPr>
          <p:nvPr/>
        </p:nvPicPr>
        <p:blipFill>
          <a:blip r:embed="rId5" cstate="print"/>
          <a:srcRect/>
          <a:stretch>
            <a:fillRect/>
          </a:stretch>
        </p:blipFill>
        <p:spPr bwMode="auto">
          <a:xfrm>
            <a:off x="4800600" y="3886200"/>
            <a:ext cx="1981200" cy="2971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5181600" cy="1066800"/>
          </a:xfrm>
          <a:ln w="28575">
            <a:solidFill>
              <a:schemeClr val="tx2"/>
            </a:solidFill>
          </a:ln>
        </p:spPr>
        <p:txBody>
          <a:bodyPr/>
          <a:lstStyle/>
          <a:p>
            <a:r>
              <a:rPr lang="en-US" dirty="0" smtClean="0">
                <a:solidFill>
                  <a:schemeClr val="tx1"/>
                </a:solidFill>
              </a:rPr>
              <a:t>Margaret Fuller</a:t>
            </a:r>
            <a:endParaRPr lang="de-DE" dirty="0">
              <a:solidFill>
                <a:schemeClr val="tx1"/>
              </a:solidFill>
            </a:endParaRPr>
          </a:p>
        </p:txBody>
      </p:sp>
      <p:sp>
        <p:nvSpPr>
          <p:cNvPr id="3" name="Content Placeholder 2"/>
          <p:cNvSpPr>
            <a:spLocks noGrp="1"/>
          </p:cNvSpPr>
          <p:nvPr>
            <p:ph idx="1"/>
          </p:nvPr>
        </p:nvSpPr>
        <p:spPr>
          <a:xfrm>
            <a:off x="0" y="3200400"/>
            <a:ext cx="9144000" cy="4419600"/>
          </a:xfrm>
          <a:ln>
            <a:noFill/>
          </a:ln>
        </p:spPr>
        <p:style>
          <a:lnRef idx="1">
            <a:schemeClr val="accent1"/>
          </a:lnRef>
          <a:fillRef idx="2">
            <a:schemeClr val="accent1"/>
          </a:fillRef>
          <a:effectRef idx="1">
            <a:schemeClr val="accent1"/>
          </a:effectRef>
          <a:fontRef idx="minor">
            <a:schemeClr val="dk1"/>
          </a:fontRef>
        </p:style>
        <p:txBody>
          <a:bodyPr>
            <a:normAutofit/>
          </a:bodyPr>
          <a:lstStyle/>
          <a:p>
            <a:r>
              <a:rPr lang="en-US" dirty="0" smtClean="0">
                <a:solidFill>
                  <a:schemeClr val="tx1"/>
                </a:solidFill>
                <a:latin typeface="Calibri" pitchFamily="34" charset="0"/>
              </a:rPr>
              <a:t>A prominent woman transcendentalist</a:t>
            </a:r>
          </a:p>
          <a:p>
            <a:pPr>
              <a:buNone/>
            </a:pPr>
            <a:r>
              <a:rPr lang="en-US" dirty="0" smtClean="0">
                <a:solidFill>
                  <a:schemeClr val="tx1"/>
                </a:solidFill>
                <a:latin typeface="Calibri" pitchFamily="34" charset="0"/>
              </a:rPr>
              <a:t>   and editor of </a:t>
            </a:r>
            <a:r>
              <a:rPr lang="en-US" b="1" u="sng" dirty="0" smtClean="0">
                <a:solidFill>
                  <a:srgbClr val="0000FF"/>
                </a:solidFill>
                <a:latin typeface="Calibri" pitchFamily="34" charset="0"/>
              </a:rPr>
              <a:t>The Dial</a:t>
            </a:r>
            <a:endParaRPr lang="en-US" u="sng" dirty="0" smtClean="0">
              <a:solidFill>
                <a:schemeClr val="tx1"/>
              </a:solidFill>
              <a:latin typeface="Calibri" pitchFamily="34" charset="0"/>
            </a:endParaRPr>
          </a:p>
          <a:p>
            <a:r>
              <a:rPr lang="en-US" dirty="0" smtClean="0">
                <a:solidFill>
                  <a:schemeClr val="tx1"/>
                </a:solidFill>
                <a:latin typeface="Calibri" pitchFamily="34" charset="0"/>
              </a:rPr>
              <a:t>Her essays were so powerful that</a:t>
            </a:r>
            <a:r>
              <a:rPr lang="en-US" dirty="0" smtClean="0">
                <a:solidFill>
                  <a:schemeClr val="tx1"/>
                </a:solidFill>
                <a:latin typeface="Calibri" pitchFamily="34" charset="0"/>
              </a:rPr>
              <a:t> </a:t>
            </a:r>
            <a:r>
              <a:rPr lang="en-US" dirty="0" smtClean="0">
                <a:solidFill>
                  <a:schemeClr val="tx1"/>
                </a:solidFill>
                <a:latin typeface="Calibri" pitchFamily="34" charset="0"/>
              </a:rPr>
              <a:t>she was asked to become a correspondent for the </a:t>
            </a:r>
            <a:r>
              <a:rPr lang="en-US" b="1" u="sng" dirty="0" smtClean="0">
                <a:solidFill>
                  <a:srgbClr val="0000FF"/>
                </a:solidFill>
                <a:latin typeface="Calibri" pitchFamily="34" charset="0"/>
              </a:rPr>
              <a:t>New </a:t>
            </a:r>
            <a:r>
              <a:rPr lang="en-US" b="1" u="sng" dirty="0" smtClean="0">
                <a:solidFill>
                  <a:srgbClr val="0000FF"/>
                </a:solidFill>
                <a:latin typeface="Calibri" pitchFamily="34" charset="0"/>
              </a:rPr>
              <a:t>York Tribune</a:t>
            </a:r>
            <a:r>
              <a:rPr lang="en-US" b="1" dirty="0" smtClean="0">
                <a:solidFill>
                  <a:srgbClr val="0000FF"/>
                </a:solidFill>
                <a:latin typeface="Calibri" pitchFamily="34" charset="0"/>
              </a:rPr>
              <a:t> </a:t>
            </a:r>
            <a:endParaRPr lang="en-US" u="sng" dirty="0" smtClean="0">
              <a:solidFill>
                <a:schemeClr val="tx1"/>
              </a:solidFill>
              <a:latin typeface="Calibri" pitchFamily="34" charset="0"/>
            </a:endParaRPr>
          </a:p>
          <a:p>
            <a:r>
              <a:rPr lang="en-US" dirty="0" smtClean="0">
                <a:solidFill>
                  <a:schemeClr val="tx1"/>
                </a:solidFill>
                <a:latin typeface="Calibri" pitchFamily="34" charset="0"/>
              </a:rPr>
              <a:t>1845 she published </a:t>
            </a:r>
            <a:r>
              <a:rPr lang="en-US" b="1" u="sng" dirty="0" smtClean="0">
                <a:solidFill>
                  <a:srgbClr val="0000FF"/>
                </a:solidFill>
                <a:latin typeface="Calibri" pitchFamily="34" charset="0"/>
              </a:rPr>
              <a:t>Woman in the Nineteenth Century</a:t>
            </a:r>
            <a:r>
              <a:rPr lang="en-US" u="sng" dirty="0" smtClean="0">
                <a:solidFill>
                  <a:schemeClr val="tx1"/>
                </a:solidFill>
                <a:latin typeface="Calibri" pitchFamily="34" charset="0"/>
              </a:rPr>
              <a:t>.</a:t>
            </a:r>
            <a:endParaRPr lang="en-US" dirty="0" smtClean="0">
              <a:solidFill>
                <a:schemeClr val="tx1"/>
              </a:solidFill>
              <a:latin typeface="Calibri" pitchFamily="34" charset="0"/>
            </a:endParaRPr>
          </a:p>
          <a:p>
            <a:endParaRPr lang="en-US" u="sng" dirty="0" smtClean="0"/>
          </a:p>
          <a:p>
            <a:endParaRPr lang="de-DE" dirty="0"/>
          </a:p>
        </p:txBody>
      </p:sp>
      <p:pic>
        <p:nvPicPr>
          <p:cNvPr id="5122" name="Picture 2" descr="http://upload.wikimedia.org/wikipedia/en/7/72/DialJan1920.jpg"/>
          <p:cNvPicPr>
            <a:picLocks noChangeAspect="1" noChangeArrowheads="1"/>
          </p:cNvPicPr>
          <p:nvPr/>
        </p:nvPicPr>
        <p:blipFill>
          <a:blip r:embed="rId3" cstate="print"/>
          <a:srcRect/>
          <a:stretch>
            <a:fillRect/>
          </a:stretch>
        </p:blipFill>
        <p:spPr bwMode="auto">
          <a:xfrm rot="427351">
            <a:off x="6986013" y="571409"/>
            <a:ext cx="2004283" cy="2604011"/>
          </a:xfrm>
          <a:prstGeom prst="rect">
            <a:avLst/>
          </a:prstGeom>
          <a:noFill/>
          <a:ln>
            <a:solidFill>
              <a:schemeClr val="tx1"/>
            </a:solidFill>
          </a:ln>
        </p:spPr>
      </p:pic>
      <p:pic>
        <p:nvPicPr>
          <p:cNvPr id="5126" name="Picture 6" descr="http://www.georgeglazer.com/prints/aanda/historic/images/nytribune3.jpg"/>
          <p:cNvPicPr>
            <a:picLocks noChangeAspect="1" noChangeArrowheads="1"/>
          </p:cNvPicPr>
          <p:nvPr/>
        </p:nvPicPr>
        <p:blipFill>
          <a:blip r:embed="rId4" cstate="print"/>
          <a:srcRect b="72308"/>
          <a:stretch>
            <a:fillRect/>
          </a:stretch>
        </p:blipFill>
        <p:spPr bwMode="auto">
          <a:xfrm>
            <a:off x="457200" y="1688123"/>
            <a:ext cx="4281055" cy="1207477"/>
          </a:xfrm>
          <a:prstGeom prst="rect">
            <a:avLst/>
          </a:prstGeom>
          <a:ln w="228600" cap="sq" cmpd="thickThin">
            <a:solidFill>
              <a:srgbClr val="000000"/>
            </a:solidFill>
            <a:prstDash val="solid"/>
            <a:miter lim="800000"/>
          </a:ln>
          <a:effectLst>
            <a:innerShdw blurRad="76200">
              <a:srgbClr val="000000"/>
            </a:innerShdw>
          </a:effectLst>
        </p:spPr>
      </p:pic>
      <p:pic>
        <p:nvPicPr>
          <p:cNvPr id="5128" name="Picture 8" descr="http://www.ranksmercantile.com/images/wn19c.JPG"/>
          <p:cNvPicPr>
            <a:picLocks noChangeAspect="1" noChangeArrowheads="1"/>
          </p:cNvPicPr>
          <p:nvPr/>
        </p:nvPicPr>
        <p:blipFill>
          <a:blip r:embed="rId5" cstate="print"/>
          <a:srcRect/>
          <a:stretch>
            <a:fillRect/>
          </a:stretch>
        </p:blipFill>
        <p:spPr bwMode="auto">
          <a:xfrm rot="21011689">
            <a:off x="5082537" y="538769"/>
            <a:ext cx="2075370" cy="2594211"/>
          </a:xfrm>
          <a:prstGeom prst="rect">
            <a:avLst/>
          </a:prstGeom>
          <a:noFill/>
          <a:ln w="12700">
            <a:solidFill>
              <a:schemeClr val="tx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http://www.nyahsa.org/Assets/Images/3is_influence.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sp>
        <p:nvSpPr>
          <p:cNvPr id="7" name="Title 6"/>
          <p:cNvSpPr>
            <a:spLocks noGrp="1"/>
          </p:cNvSpPr>
          <p:nvPr>
            <p:ph type="title"/>
          </p:nvPr>
        </p:nvSpPr>
        <p:spPr/>
        <p:txBody>
          <a:bodyPr/>
          <a:lstStyle/>
          <a:p>
            <a:r>
              <a:rPr lang="en-US" dirty="0" smtClean="0"/>
              <a:t>Transcendentalism’s Effect </a:t>
            </a: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3" descr="C:\Users\hp\AppData\Local\Microsoft\Windows\Temporary Internet Files\Content.IE5\5TDOB7YP\MPj0445056000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2" name="Content Placeholder 5"/>
          <p:cNvSpPr>
            <a:spLocks noGrp="1"/>
          </p:cNvSpPr>
          <p:nvPr>
            <p:ph idx="1"/>
          </p:nvPr>
        </p:nvSpPr>
        <p:spPr>
          <a:xfrm>
            <a:off x="304800" y="1676400"/>
            <a:ext cx="8382000" cy="5029200"/>
          </a:xfrm>
          <a:solidFill>
            <a:schemeClr val="bg1"/>
          </a:solidFill>
        </p:spPr>
        <p:txBody>
          <a:bodyPr>
            <a:normAutofit/>
          </a:bodyPr>
          <a:lstStyle/>
          <a:p>
            <a:pPr>
              <a:buNone/>
            </a:pPr>
            <a:endParaRPr lang="en-US" sz="2400" dirty="0" smtClean="0">
              <a:solidFill>
                <a:srgbClr val="FFC000"/>
              </a:solidFill>
            </a:endParaRPr>
          </a:p>
          <a:p>
            <a:pPr>
              <a:buNone/>
            </a:pPr>
            <a:r>
              <a:rPr lang="en-US" sz="2400" dirty="0" smtClean="0">
                <a:solidFill>
                  <a:srgbClr val="FFC000"/>
                </a:solidFill>
              </a:rPr>
              <a:t>                      		                       </a:t>
            </a:r>
            <a:r>
              <a:rPr lang="en-US" sz="2400" b="1" dirty="0" smtClean="0">
                <a:solidFill>
                  <a:schemeClr val="accent6">
                    <a:lumMod val="20000"/>
                    <a:lumOff val="80000"/>
                  </a:schemeClr>
                </a:solidFill>
              </a:rPr>
              <a:t>Like Emerson, Emily Dickinson,                                                                                          					           was an </a:t>
            </a:r>
            <a:r>
              <a:rPr lang="en-US" sz="2400" b="1" i="1" dirty="0" smtClean="0">
                <a:solidFill>
                  <a:schemeClr val="accent6">
                    <a:lumMod val="20000"/>
                    <a:lumOff val="80000"/>
                  </a:schemeClr>
                </a:solidFill>
              </a:rPr>
              <a:t>individualist</a:t>
            </a:r>
            <a:r>
              <a:rPr lang="en-US" b="1" dirty="0" smtClean="0">
                <a:solidFill>
                  <a:schemeClr val="accent6">
                    <a:lumMod val="20000"/>
                    <a:lumOff val="80000"/>
                  </a:schemeClr>
                </a:solidFill>
              </a:rPr>
              <a:t>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sz="2400" b="1" u="sng" dirty="0" smtClean="0">
                <a:solidFill>
                  <a:srgbClr val="FFC000"/>
                </a:solidFill>
              </a:rPr>
              <a:t>Whitman, like Emerson used </a:t>
            </a:r>
          </a:p>
          <a:p>
            <a:pPr>
              <a:buNone/>
            </a:pPr>
            <a:r>
              <a:rPr lang="en-US" sz="2400" b="1" u="sng" dirty="0" smtClean="0">
                <a:solidFill>
                  <a:srgbClr val="FFC000"/>
                </a:solidFill>
              </a:rPr>
              <a:t>nature as a theme for his poems.</a:t>
            </a:r>
            <a:endParaRPr lang="de-DE" sz="2400" b="1" u="sng" dirty="0">
              <a:solidFill>
                <a:srgbClr val="FFC000"/>
              </a:solidFill>
            </a:endParaRPr>
          </a:p>
        </p:txBody>
      </p:sp>
      <p:sp>
        <p:nvSpPr>
          <p:cNvPr id="2" name="Title 1"/>
          <p:cNvSpPr>
            <a:spLocks noGrp="1"/>
          </p:cNvSpPr>
          <p:nvPr>
            <p:ph type="title"/>
          </p:nvPr>
        </p:nvSpPr>
        <p:spPr>
          <a:xfrm>
            <a:off x="304800" y="381000"/>
            <a:ext cx="8382000" cy="1295400"/>
          </a:xfrm>
          <a:solidFill>
            <a:schemeClr val="bg1"/>
          </a:solidFill>
        </p:spPr>
        <p:txBody>
          <a:bodyPr>
            <a:normAutofit fontScale="90000"/>
          </a:bodyPr>
          <a:lstStyle/>
          <a:p>
            <a:r>
              <a:rPr lang="en-US" b="1" dirty="0" smtClean="0">
                <a:solidFill>
                  <a:srgbClr val="FFC000"/>
                </a:solidFill>
              </a:rPr>
              <a:t>Emerson’s Impact on  Walt Whitman and Emily Dickinson </a:t>
            </a:r>
            <a:endParaRPr lang="de-DE" b="1" dirty="0">
              <a:solidFill>
                <a:srgbClr val="FFC000"/>
              </a:solidFill>
            </a:endParaRPr>
          </a:p>
        </p:txBody>
      </p:sp>
      <p:pic>
        <p:nvPicPr>
          <p:cNvPr id="2063" name="Picture 15" descr="http://images.amazon.com/images/P/0486414108.01._SCLZZZZZZZ_.jpg"/>
          <p:cNvPicPr>
            <a:picLocks noChangeAspect="1" noChangeArrowheads="1"/>
          </p:cNvPicPr>
          <p:nvPr/>
        </p:nvPicPr>
        <p:blipFill>
          <a:blip r:embed="rId4" cstate="print"/>
          <a:srcRect/>
          <a:stretch>
            <a:fillRect/>
          </a:stretch>
        </p:blipFill>
        <p:spPr bwMode="auto">
          <a:xfrm rot="332350">
            <a:off x="2057987" y="1920918"/>
            <a:ext cx="2066818" cy="3269807"/>
          </a:xfrm>
          <a:prstGeom prst="rect">
            <a:avLst/>
          </a:prstGeom>
          <a:noFill/>
        </p:spPr>
      </p:pic>
      <p:pic>
        <p:nvPicPr>
          <p:cNvPr id="2065" name="Picture 17" descr="http://www.gradesaver.com/file/novelAuthorImages/3775-emily-dickinson"/>
          <p:cNvPicPr>
            <a:picLocks noChangeAspect="1" noChangeArrowheads="1"/>
          </p:cNvPicPr>
          <p:nvPr/>
        </p:nvPicPr>
        <p:blipFill>
          <a:blip r:embed="rId5" cstate="print"/>
          <a:srcRect/>
          <a:stretch>
            <a:fillRect/>
          </a:stretch>
        </p:blipFill>
        <p:spPr bwMode="auto">
          <a:xfrm>
            <a:off x="5638800" y="3124200"/>
            <a:ext cx="3048000" cy="3429000"/>
          </a:xfrm>
          <a:prstGeom prst="rect">
            <a:avLst/>
          </a:prstGeom>
          <a:noFill/>
        </p:spPr>
      </p:pic>
      <p:pic>
        <p:nvPicPr>
          <p:cNvPr id="15" name="Picture 2" descr="http://images.contentreserve.com/ImageType-100/0887-1/%7B8D815EF1-FFE5-40D7-AC02-F5CE7EAE34C1%7DImg100.jpg"/>
          <p:cNvPicPr>
            <a:picLocks noChangeAspect="1" noChangeArrowheads="1"/>
          </p:cNvPicPr>
          <p:nvPr/>
        </p:nvPicPr>
        <p:blipFill>
          <a:blip r:embed="rId6" cstate="print"/>
          <a:srcRect/>
          <a:stretch>
            <a:fillRect/>
          </a:stretch>
        </p:blipFill>
        <p:spPr bwMode="auto">
          <a:xfrm rot="20979670">
            <a:off x="126355" y="1912056"/>
            <a:ext cx="2074997" cy="3294160"/>
          </a:xfrm>
          <a:prstGeom prst="rect">
            <a:avLst/>
          </a:prstGeom>
          <a:noFill/>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Modul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Custom 9">
      <a:dk1>
        <a:srgbClr val="F6FAFC"/>
      </a:dk1>
      <a:lt1>
        <a:srgbClr val="000000"/>
      </a:lt1>
      <a:dk2>
        <a:srgbClr val="F33BBE"/>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Custom 11">
      <a:dk1>
        <a:srgbClr val="060A09"/>
      </a:dk1>
      <a:lt1>
        <a:srgbClr val="4F6128"/>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315</Words>
  <Application>Microsoft Office PowerPoint</Application>
  <PresentationFormat>On-screen Show (4:3)</PresentationFormat>
  <Paragraphs>53</Paragraphs>
  <Slides>12</Slides>
  <Notes>2</Notes>
  <HiddenSlides>0</HiddenSlides>
  <MMClips>0</MMClips>
  <ScaleCrop>false</ScaleCrop>
  <HeadingPairs>
    <vt:vector size="4" baseType="variant">
      <vt:variant>
        <vt:lpstr>Theme</vt:lpstr>
      </vt:variant>
      <vt:variant>
        <vt:i4>6</vt:i4>
      </vt:variant>
      <vt:variant>
        <vt:lpstr>Slide Titles</vt:lpstr>
      </vt:variant>
      <vt:variant>
        <vt:i4>12</vt:i4>
      </vt:variant>
    </vt:vector>
  </HeadingPairs>
  <TitlesOfParts>
    <vt:vector size="18" baseType="lpstr">
      <vt:lpstr>Technic</vt:lpstr>
      <vt:lpstr>Module</vt:lpstr>
      <vt:lpstr>Office Theme</vt:lpstr>
      <vt:lpstr>1_Office Theme</vt:lpstr>
      <vt:lpstr>2_Office Theme</vt:lpstr>
      <vt:lpstr>Trek</vt:lpstr>
      <vt:lpstr>Slide 1</vt:lpstr>
      <vt:lpstr>Transcendentalism: An Era of Groundbreaking Thinkers</vt:lpstr>
      <vt:lpstr>Slide 3</vt:lpstr>
      <vt:lpstr>Transcendentalism, A Definition:</vt:lpstr>
      <vt:lpstr>Ralph Waldo Emerson</vt:lpstr>
      <vt:lpstr>Henry David Thoreau</vt:lpstr>
      <vt:lpstr>Margaret Fuller</vt:lpstr>
      <vt:lpstr>Transcendentalism’s Effect </vt:lpstr>
      <vt:lpstr>Emerson’s Impact on  Walt Whitman and Emily Dickinson </vt:lpstr>
      <vt:lpstr>Thoreau’s Influence on Mahatma Gandhi and Martin Luther King Jr.</vt:lpstr>
      <vt:lpstr>Henry David Thoreau Project</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Transcendentalism: A Rejuvenation of American Culture</dc:title>
  <dc:creator>hp</dc:creator>
  <cp:lastModifiedBy>hp</cp:lastModifiedBy>
  <cp:revision>167</cp:revision>
  <dcterms:created xsi:type="dcterms:W3CDTF">2010-03-27T23:26:47Z</dcterms:created>
  <dcterms:modified xsi:type="dcterms:W3CDTF">2010-04-25T21:57:04Z</dcterms:modified>
</cp:coreProperties>
</file>